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48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1" r:id="rId37"/>
    <p:sldId id="322" r:id="rId38"/>
    <p:sldId id="320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26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F86"/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2021/11/11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png"/><Relationship Id="rId4" Type="http://schemas.openxmlformats.org/officeDocument/2006/relationships/image" Target="../media/image3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v1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v2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Simulation v3 (2021.11)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4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</a:t>
            </a:r>
            <a:r>
              <a:rPr lang="zh-CN" altLang="en-US" dirty="0">
                <a:solidFill>
                  <a:srgbClr val="FF0000"/>
                </a:solidFill>
              </a:rPr>
              <a:t>数据源</a:t>
            </a:r>
            <a:r>
              <a:rPr lang="zh-CN" altLang="en-US" dirty="0"/>
              <a:t>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一行代码少写一个数字造成的惨剧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25037"/>
              </p:ext>
            </p:extLst>
          </p:nvPr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8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特征空间的连线方向变得正常了，但效果仍不明显，没有统一的趋势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考虑发射率的结果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3A281-AD79-4A5F-BAFA-F363B858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6" r="8698" b="1666"/>
          <a:stretch/>
        </p:blipFill>
        <p:spPr>
          <a:xfrm>
            <a:off x="637840" y="2372050"/>
            <a:ext cx="3645093" cy="28072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B981F2-8E45-4673-8058-EB6A5E35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9125" r="8230" b="1875"/>
          <a:stretch/>
        </p:blipFill>
        <p:spPr>
          <a:xfrm>
            <a:off x="8050713" y="2372050"/>
            <a:ext cx="3693053" cy="28072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67C3C1-43BF-40FE-BBF3-EA0AA431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5" r="9114" b="1875"/>
          <a:stretch/>
        </p:blipFill>
        <p:spPr>
          <a:xfrm>
            <a:off x="4348772" y="2372050"/>
            <a:ext cx="3636103" cy="28072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7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82075B-D816-4EF8-BE9E-5EC5F7CA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1025294" y="3404897"/>
            <a:ext cx="2993879" cy="2337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0BF972-64CE-4352-BA34-13DD7144F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9126" r="7875"/>
          <a:stretch/>
        </p:blipFill>
        <p:spPr>
          <a:xfrm>
            <a:off x="1025294" y="1013196"/>
            <a:ext cx="2993878" cy="2303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ABE851-1F59-46E5-A56A-CA68622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9574" r="8580"/>
          <a:stretch/>
        </p:blipFill>
        <p:spPr>
          <a:xfrm>
            <a:off x="4758715" y="3429395"/>
            <a:ext cx="2993878" cy="2312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061487-905C-4018-93ED-694D98AC6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10270" r="8767" b="1288"/>
          <a:stretch/>
        </p:blipFill>
        <p:spPr>
          <a:xfrm>
            <a:off x="4758715" y="1007991"/>
            <a:ext cx="2993878" cy="22861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A9981B-78B1-4C65-AEE1-6D109F485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9243" r="7372"/>
          <a:stretch/>
        </p:blipFill>
        <p:spPr>
          <a:xfrm>
            <a:off x="8270914" y="1035306"/>
            <a:ext cx="2982731" cy="228100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85CCC-7991-4F73-9DAB-2F2457ACA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905" r="8334"/>
          <a:stretch/>
        </p:blipFill>
        <p:spPr>
          <a:xfrm>
            <a:off x="8232789" y="3457215"/>
            <a:ext cx="2993879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不考虑发射率的结果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65691B-7606-4452-A8E2-AD9574BE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4208167" y="2457946"/>
            <a:ext cx="3706450" cy="2893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C3D346-A302-45B0-8803-67F08BFD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7914440" y="2439656"/>
            <a:ext cx="3706452" cy="28934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4ED77E-D5E9-4C34-B419-2A80E46DC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126" r="9114" b="1666"/>
          <a:stretch/>
        </p:blipFill>
        <p:spPr>
          <a:xfrm>
            <a:off x="501717" y="2476540"/>
            <a:ext cx="3706449" cy="27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1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1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1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1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1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1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81023" y="4721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确认数据本身确实适合进行特征空间构建：两种组分差别够大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寻找新地区新数据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组分温度计算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改为一定窗口内的极值（需重构代码），尝试获取更显著的组分温度差异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特征空间构建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修改干湿边提取的代码，尝试获取理想的顶点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382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18295" y="1613763"/>
            <a:ext cx="8722392" cy="250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考虑发射率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2.3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7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814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37481" y="5552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8069249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特征空间的连线方向向右下倾斜更明显，垂直方向已经可以正常构建特征空间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下方像元较少，因此要考虑用</a:t>
            </a:r>
            <a:r>
              <a:rPr lang="zh-CN" altLang="en-US" sz="1600" dirty="0">
                <a:solidFill>
                  <a:srgbClr val="FF0000"/>
                </a:solidFill>
              </a:rPr>
              <a:t>更好的数据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6995EA-C007-4E79-A364-AA9BD7A0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0" y="2235200"/>
            <a:ext cx="4050368" cy="30377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35F09C-EA8D-47BE-A2AA-0F163CE37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06" y="2235200"/>
            <a:ext cx="4050368" cy="30377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7EB0CC-6060-4340-8BC1-0C653F69B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98" y="2235200"/>
            <a:ext cx="4050368" cy="303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4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0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0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0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0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0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0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361521"/>
            <a:ext cx="8722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山西</a:t>
            </a:r>
            <a:r>
              <a:rPr lang="en-US" altLang="zh-CN" dirty="0"/>
              <a:t>-</a:t>
            </a:r>
            <a:r>
              <a:rPr lang="zh-CN" altLang="en-US" dirty="0"/>
              <a:t>内蒙古，</a:t>
            </a:r>
            <a:r>
              <a:rPr lang="en-US" altLang="zh-CN" dirty="0"/>
              <a:t>3</a:t>
            </a:r>
            <a:r>
              <a:rPr lang="zh-CN" altLang="en-US" dirty="0"/>
              <a:t>景影像（</a:t>
            </a:r>
            <a:r>
              <a:rPr lang="en-US" altLang="zh-CN" dirty="0"/>
              <a:t>2327</a:t>
            </a:r>
            <a:r>
              <a:rPr lang="zh-CN" altLang="en-US" dirty="0"/>
              <a:t>处于</a:t>
            </a:r>
            <a:r>
              <a:rPr lang="en-US" altLang="zh-CN" dirty="0"/>
              <a:t>tile</a:t>
            </a:r>
            <a:r>
              <a:rPr lang="zh-CN" altLang="en-US" dirty="0"/>
              <a:t>边界，暂不使用）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（与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）窗口范围内的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3.0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4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6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3.0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074750" y="1842913"/>
            <a:ext cx="8069249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特征空间的下边方向仍不太好，上下更接近平行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4397358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r>
              <a:rPr lang="en-US" altLang="zh-CN" dirty="0"/>
              <a:t>2318</a:t>
            </a:r>
            <a:r>
              <a:rPr lang="zh-CN" altLang="en-US" dirty="0"/>
              <a:t>、</a:t>
            </a:r>
            <a:r>
              <a:rPr lang="en-US" altLang="zh-CN" dirty="0"/>
              <a:t>2309</a:t>
            </a:r>
            <a:r>
              <a:rPr lang="zh-CN" altLang="en-US" dirty="0"/>
              <a:t>，窗口大小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5913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305528" y="1453854"/>
            <a:ext cx="931892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发现</a:t>
            </a:r>
            <a:r>
              <a:rPr lang="en-US" altLang="zh-CN" dirty="0"/>
              <a:t>CI</a:t>
            </a:r>
            <a:r>
              <a:rPr lang="zh-CN" altLang="en-US" dirty="0"/>
              <a:t>的值与</a:t>
            </a:r>
            <a:r>
              <a:rPr lang="en-US" altLang="zh-CN" dirty="0"/>
              <a:t>NDVI</a:t>
            </a:r>
            <a:r>
              <a:rPr lang="zh-CN" altLang="en-US" dirty="0"/>
              <a:t>的分布特征相反，不解，于是对</a:t>
            </a:r>
            <a:r>
              <a:rPr lang="en-US" altLang="zh-CN" dirty="0"/>
              <a:t>CI</a:t>
            </a:r>
            <a:r>
              <a:rPr lang="zh-CN" altLang="en-US" dirty="0"/>
              <a:t>值进行了拉伸（开方），更接近</a:t>
            </a:r>
            <a:r>
              <a:rPr lang="en-US" altLang="zh-CN" dirty="0"/>
              <a:t>1</a:t>
            </a:r>
          </a:p>
          <a:p>
            <a:pPr>
              <a:spcBef>
                <a:spcPts val="600"/>
              </a:spcBef>
            </a:pP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13399"/>
              </p:ext>
            </p:extLst>
          </p:nvPr>
        </p:nvGraphicFramePr>
        <p:xfrm>
          <a:off x="5994400" y="891751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0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4400" y="891751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8D091226-FDE0-446A-806E-590CA1BB0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15" y="3238644"/>
            <a:ext cx="4078867" cy="3059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F65122-FF7C-4582-B196-97FC9CF4A3B0}"/>
              </a:ext>
            </a:extLst>
          </p:cNvPr>
          <p:cNvSpPr/>
          <p:nvPr/>
        </p:nvSpPr>
        <p:spPr>
          <a:xfrm>
            <a:off x="1305527" y="2429456"/>
            <a:ext cx="6285443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结果更不好了，垂直方向勉强可以有正常的特征空间，倾斜方向三角的顶点在左侧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值还出现了聚集现象，不解，开方的映射应该是平滑的啊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看前面的结果发现也有聚集现象，只是没有这么明显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尝试将</a:t>
            </a:r>
            <a:r>
              <a:rPr lang="en-US" altLang="zh-CN" dirty="0"/>
              <a:t>CI</a:t>
            </a:r>
            <a:r>
              <a:rPr lang="zh-CN" altLang="en-US" dirty="0"/>
              <a:t>取为定值</a:t>
            </a:r>
            <a:r>
              <a:rPr lang="en-US" altLang="zh-CN" dirty="0"/>
              <a:t>1</a:t>
            </a:r>
            <a:r>
              <a:rPr lang="zh-CN" altLang="en-US" dirty="0"/>
              <a:t>，聚集更加明显，说明</a:t>
            </a:r>
            <a:r>
              <a:rPr lang="en-US" altLang="zh-CN" dirty="0"/>
              <a:t>CI</a:t>
            </a:r>
            <a:r>
              <a:rPr lang="zh-CN" altLang="en-US" dirty="0"/>
              <a:t>实际上还起到了对</a:t>
            </a:r>
            <a:r>
              <a:rPr lang="en-US" altLang="zh-CN" dirty="0"/>
              <a:t>FVC</a:t>
            </a:r>
            <a:r>
              <a:rPr lang="zh-CN" altLang="en-US" dirty="0"/>
              <a:t>的平滑作用，遂恢复原始的</a:t>
            </a:r>
            <a:r>
              <a:rPr lang="en-US" altLang="zh-CN" dirty="0"/>
              <a:t>CI</a:t>
            </a:r>
            <a:r>
              <a:rPr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6907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Thoughts - space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9244907" cy="3363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Radiance-FVC</a:t>
            </a:r>
            <a:r>
              <a:rPr lang="zh-CN" altLang="en-US" dirty="0"/>
              <a:t>空间中，左右垂直线点的密集程度对应着裸土与纯植被的辐亮度的密集程度，它们一定满足理想情况的特征吗？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从结果来看是的。虽然不一定存在所有像元在特征空间中的连线都经过某点的性质，但用这种方法进行计算的误差在可接受的范围内即可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为什么纯植被的辐亮度</a:t>
            </a:r>
            <a:r>
              <a:rPr lang="en-US" altLang="zh-CN" dirty="0"/>
              <a:t>/</a:t>
            </a:r>
            <a:r>
              <a:rPr lang="zh-CN" altLang="en-US" dirty="0"/>
              <a:t>温度应集中在小范围，而纯裸土的大呢？</a:t>
            </a:r>
            <a:r>
              <a:rPr lang="en-US" altLang="zh-CN" dirty="0"/>
              <a:t>——</a:t>
            </a:r>
            <a:r>
              <a:rPr lang="zh-CN" altLang="en-US" dirty="0"/>
              <a:t>需要不同湿度的土壤才能满足条件？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点的位置与构建特征空间时对有效像元的判断有关</a:t>
            </a:r>
            <a:r>
              <a:rPr lang="en-US" altLang="zh-CN" dirty="0"/>
              <a:t>——</a:t>
            </a:r>
            <a:r>
              <a:rPr lang="zh-CN" altLang="en-US" dirty="0"/>
              <a:t>相关参数调整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除计算</a:t>
            </a:r>
            <a:r>
              <a:rPr lang="en-US" altLang="zh-CN" dirty="0"/>
              <a:t>RMSE</a:t>
            </a:r>
            <a:r>
              <a:rPr lang="zh-CN" altLang="en-US" dirty="0"/>
              <a:t>外，如何定量评估角度纠正的效果？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142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0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097050" y="1175779"/>
            <a:ext cx="93189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考虑纯像元的数值问题，加入</a:t>
            </a:r>
            <a:r>
              <a:rPr lang="zh-CN" altLang="en-US" dirty="0">
                <a:solidFill>
                  <a:srgbClr val="FF0000"/>
                </a:solidFill>
              </a:rPr>
              <a:t>等效发射率</a:t>
            </a:r>
            <a:r>
              <a:rPr lang="zh-CN" altLang="en-US" dirty="0"/>
              <a:t>（一定窗口内取均值），相当于在特征空间中加入纯像元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只要有有效植被覆盖度值，并且有两种等效发射率，便可用于构建特征空间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同时提高土壤组分的</a:t>
            </a:r>
            <a:r>
              <a:rPr lang="en-US" altLang="zh-CN" dirty="0"/>
              <a:t>NDVI</a:t>
            </a:r>
            <a:r>
              <a:rPr lang="zh-CN" altLang="en-US" dirty="0"/>
              <a:t>判断阈值</a:t>
            </a:r>
            <a:r>
              <a:rPr lang="en-US" altLang="zh-CN" dirty="0"/>
              <a:t>——0.25</a:t>
            </a:r>
            <a:r>
              <a:rPr lang="zh-CN" altLang="en-US" dirty="0"/>
              <a:t>？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这样会导致中间的很多像元变成无效值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调整</a:t>
            </a:r>
            <a:r>
              <a:rPr lang="zh-CN" altLang="en-US" dirty="0">
                <a:solidFill>
                  <a:srgbClr val="FF0000"/>
                </a:solidFill>
              </a:rPr>
              <a:t>有效像元的判断条件</a:t>
            </a:r>
            <a:r>
              <a:rPr lang="zh-CN" altLang="en-US" dirty="0"/>
              <a:t>（</a:t>
            </a:r>
            <a:r>
              <a:rPr lang="en-US" altLang="zh-CN" dirty="0"/>
              <a:t>CI</a:t>
            </a:r>
            <a:r>
              <a:rPr lang="zh-CN" altLang="en-US" dirty="0"/>
              <a:t>、</a:t>
            </a:r>
            <a:r>
              <a:rPr lang="en-US" altLang="zh-CN" dirty="0"/>
              <a:t>LAI</a:t>
            </a:r>
            <a:r>
              <a:rPr lang="zh-CN" altLang="en-US" dirty="0"/>
              <a:t>存在异常值）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3.2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052A77-C13B-48AE-9B07-26C6B7435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9905" r="7589"/>
          <a:stretch/>
        </p:blipFill>
        <p:spPr>
          <a:xfrm>
            <a:off x="8286434" y="2148918"/>
            <a:ext cx="3167045" cy="23835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EADC277-CFD1-443E-8F1E-4DD3A57B2C2E}"/>
              </a:ext>
            </a:extLst>
          </p:cNvPr>
          <p:cNvSpPr/>
          <p:nvPr/>
        </p:nvSpPr>
        <p:spPr>
          <a:xfrm>
            <a:off x="612648" y="3429943"/>
            <a:ext cx="5738493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结果看起来已经可以接受了？问题就是干湿边提取的算法需要进行调整。倾斜方向的</a:t>
            </a:r>
            <a:r>
              <a:rPr lang="en-US" altLang="zh-CN" dirty="0"/>
              <a:t>FVC</a:t>
            </a:r>
            <a:r>
              <a:rPr lang="zh-CN" altLang="en-US" dirty="0"/>
              <a:t>值太大，导致理想的干边左侧已经超出了实际数据的范围，此时左侧数据给干边提取带来了干扰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实际也是裸土数据的缺失？</a:t>
            </a:r>
            <a:r>
              <a:rPr lang="en-US" altLang="zh-CN" dirty="0"/>
              <a:t>——</a:t>
            </a:r>
            <a:r>
              <a:rPr lang="zh-CN" altLang="en-US" dirty="0"/>
              <a:t>增大等效发射率计算的窗口大小，还是需要对提取算法进行改进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对垂直方向的图来说这个问题也存在，主要在图像右侧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之后还需对结果进行精度评估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0C57554-786A-4D02-BA29-D76619EC2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5" r="7153"/>
          <a:stretch/>
        </p:blipFill>
        <p:spPr>
          <a:xfrm>
            <a:off x="6351141" y="4037090"/>
            <a:ext cx="3472760" cy="2527377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CDDFF00-E8D2-4260-8063-E60F483B6F08}"/>
              </a:ext>
            </a:extLst>
          </p:cNvPr>
          <p:cNvCxnSpPr>
            <a:cxnSpLocks/>
          </p:cNvCxnSpPr>
          <p:nvPr/>
        </p:nvCxnSpPr>
        <p:spPr>
          <a:xfrm>
            <a:off x="7795751" y="4159623"/>
            <a:ext cx="1759729" cy="1059079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101600">
              <a:srgbClr val="E68F86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4BCD958-1FEB-4981-A22E-6F50ED255E0C}"/>
              </a:ext>
            </a:extLst>
          </p:cNvPr>
          <p:cNvSpPr/>
          <p:nvPr/>
        </p:nvSpPr>
        <p:spPr>
          <a:xfrm>
            <a:off x="6841824" y="3718616"/>
            <a:ext cx="1443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possible dry edge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6AD1FBF-8F30-4C23-8175-3FCD3D959A0A}"/>
              </a:ext>
            </a:extLst>
          </p:cNvPr>
          <p:cNvSpPr/>
          <p:nvPr/>
        </p:nvSpPr>
        <p:spPr>
          <a:xfrm>
            <a:off x="9787128" y="4532515"/>
            <a:ext cx="1547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results for no.2318, LST 3 LSE 5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73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048A33B-98DE-4E66-A953-194603EC6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5" r="7837"/>
          <a:stretch/>
        </p:blipFill>
        <p:spPr>
          <a:xfrm>
            <a:off x="8218760" y="3840736"/>
            <a:ext cx="3640422" cy="2669087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3925" y="1169712"/>
            <a:ext cx="49989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优化干湿边（顶点）提取的算法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直接根据模拟垂直方向数据求最优顶点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3.3</a:t>
            </a:r>
            <a:endParaRPr lang="zh-CN" altLang="en-US" sz="3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6AD1FBF-8F30-4C23-8175-3FCD3D959A0A}"/>
              </a:ext>
            </a:extLst>
          </p:cNvPr>
          <p:cNvSpPr/>
          <p:nvPr/>
        </p:nvSpPr>
        <p:spPr>
          <a:xfrm>
            <a:off x="6559200" y="1175340"/>
            <a:ext cx="2461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特征空间基本形态：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DA4AB-B1FA-4AEB-88C6-D94BD58F84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" r="6598"/>
          <a:stretch/>
        </p:blipFill>
        <p:spPr>
          <a:xfrm>
            <a:off x="6275187" y="1565302"/>
            <a:ext cx="3640421" cy="26626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2A0FF6A-5DA4-4C54-93A6-864B53A8AF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17056" r="2452" b="8179"/>
          <a:stretch/>
        </p:blipFill>
        <p:spPr>
          <a:xfrm>
            <a:off x="1163925" y="2138086"/>
            <a:ext cx="4930950" cy="406046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AFBE4E3-766F-4C3F-B895-A578BFED0803}"/>
              </a:ext>
            </a:extLst>
          </p:cNvPr>
          <p:cNvSpPr/>
          <p:nvPr/>
        </p:nvSpPr>
        <p:spPr>
          <a:xfrm>
            <a:off x="2398645" y="6090068"/>
            <a:ext cx="2461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data_2318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假彩色合成图</a:t>
            </a:r>
          </a:p>
        </p:txBody>
      </p:sp>
    </p:spTree>
    <p:extLst>
      <p:ext uri="{BB962C8B-B14F-4D97-AF65-F5344CB8AC3E}">
        <p14:creationId xmlns:p14="http://schemas.microsoft.com/office/powerpoint/2010/main" val="337353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3.3</a:t>
            </a:r>
            <a:endParaRPr lang="zh-CN" altLang="en-US" sz="3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6B26E13-6BA7-47F1-AF0E-4C0718779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r="7289"/>
          <a:stretch/>
        </p:blipFill>
        <p:spPr>
          <a:xfrm>
            <a:off x="6220898" y="3743060"/>
            <a:ext cx="3252646" cy="24115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EDBC7E-2650-455F-974A-33360C93D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4" r="7289"/>
          <a:stretch/>
        </p:blipFill>
        <p:spPr>
          <a:xfrm>
            <a:off x="2347804" y="3775221"/>
            <a:ext cx="3269895" cy="24054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016B8CB-7020-4E23-B5CC-7683724A4411}"/>
              </a:ext>
            </a:extLst>
          </p:cNvPr>
          <p:cNvSpPr txBox="1"/>
          <p:nvPr/>
        </p:nvSpPr>
        <p:spPr>
          <a:xfrm>
            <a:off x="2202098" y="6220084"/>
            <a:ext cx="3203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600"/>
              </a:spcBef>
            </a:pPr>
            <a:r>
              <a:rPr lang="zh-CN" altLang="en-US" sz="1600" dirty="0"/>
              <a:t>纠正前</a:t>
            </a:r>
            <a:r>
              <a:rPr lang="en-US" altLang="zh-CN" sz="1600" dirty="0"/>
              <a:t>BT</a:t>
            </a:r>
            <a:r>
              <a:rPr lang="zh-CN" altLang="en-US" sz="1600" dirty="0"/>
              <a:t>差值分布（</a:t>
            </a:r>
            <a:r>
              <a:rPr lang="en-US" altLang="zh-CN" sz="1600" dirty="0"/>
              <a:t>B14</a:t>
            </a:r>
            <a:r>
              <a:rPr lang="zh-CN" altLang="en-US" sz="1600" dirty="0"/>
              <a:t>）</a:t>
            </a:r>
            <a:endParaRPr lang="en-US" altLang="zh-CN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F38C79-F30B-447E-9A42-F5B05A7D2909}"/>
              </a:ext>
            </a:extLst>
          </p:cNvPr>
          <p:cNvSpPr txBox="1"/>
          <p:nvPr/>
        </p:nvSpPr>
        <p:spPr>
          <a:xfrm>
            <a:off x="6245512" y="6220084"/>
            <a:ext cx="3203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600"/>
              </a:spcBef>
            </a:pPr>
            <a:r>
              <a:rPr lang="zh-CN" altLang="en-US" sz="1600" dirty="0"/>
              <a:t>纠正后</a:t>
            </a:r>
            <a:r>
              <a:rPr lang="en-US" altLang="zh-CN" sz="1600" dirty="0"/>
              <a:t>BT</a:t>
            </a:r>
            <a:r>
              <a:rPr lang="zh-CN" altLang="en-US" sz="1600" dirty="0"/>
              <a:t>差值分布（</a:t>
            </a:r>
            <a:r>
              <a:rPr lang="en-US" altLang="zh-CN" sz="1600" dirty="0"/>
              <a:t>B14</a:t>
            </a:r>
            <a:r>
              <a:rPr lang="zh-CN" altLang="en-US" sz="1600" dirty="0"/>
              <a:t>）</a:t>
            </a:r>
            <a:endParaRPr lang="en-US" altLang="zh-CN" sz="16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1395B6-60C6-4D2A-AB97-2E8CDB0FAA01}"/>
              </a:ext>
            </a:extLst>
          </p:cNvPr>
          <p:cNvSpPr/>
          <p:nvPr/>
        </p:nvSpPr>
        <p:spPr>
          <a:xfrm>
            <a:off x="9969862" y="5173313"/>
            <a:ext cx="1666094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结果不错？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868231B-6B85-4FB4-B4D2-E2B9C69DF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268270"/>
              </p:ext>
            </p:extLst>
          </p:nvPr>
        </p:nvGraphicFramePr>
        <p:xfrm>
          <a:off x="1386808" y="1325679"/>
          <a:ext cx="9733805" cy="23213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007">
                  <a:extLst>
                    <a:ext uri="{9D8B030D-6E8A-4147-A177-3AD203B41FA5}">
                      <a16:colId xmlns:a16="http://schemas.microsoft.com/office/drawing/2014/main" val="3705301606"/>
                    </a:ext>
                  </a:extLst>
                </a:gridCol>
                <a:gridCol w="2278743">
                  <a:extLst>
                    <a:ext uri="{9D8B030D-6E8A-4147-A177-3AD203B41FA5}">
                      <a16:colId xmlns:a16="http://schemas.microsoft.com/office/drawing/2014/main" val="2387852604"/>
                    </a:ext>
                  </a:extLst>
                </a:gridCol>
                <a:gridCol w="2496457">
                  <a:extLst>
                    <a:ext uri="{9D8B030D-6E8A-4147-A177-3AD203B41FA5}">
                      <a16:colId xmlns:a16="http://schemas.microsoft.com/office/drawing/2014/main" val="3317986648"/>
                    </a:ext>
                  </a:extLst>
                </a:gridCol>
                <a:gridCol w="2090057">
                  <a:extLst>
                    <a:ext uri="{9D8B030D-6E8A-4147-A177-3AD203B41FA5}">
                      <a16:colId xmlns:a16="http://schemas.microsoft.com/office/drawing/2014/main" val="1846382253"/>
                    </a:ext>
                  </a:extLst>
                </a:gridCol>
                <a:gridCol w="2075541">
                  <a:extLst>
                    <a:ext uri="{9D8B030D-6E8A-4147-A177-3AD203B41FA5}">
                      <a16:colId xmlns:a16="http://schemas.microsoft.com/office/drawing/2014/main" val="1018718956"/>
                    </a:ext>
                  </a:extLst>
                </a:gridCol>
              </a:tblGrid>
              <a:tr h="48928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波段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原始</a:t>
                      </a:r>
                      <a:r>
                        <a:rPr lang="en-US" altLang="zh-CN" dirty="0"/>
                        <a:t>Radiance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纠正后</a:t>
                      </a:r>
                      <a:r>
                        <a:rPr lang="en-US" altLang="zh-CN" dirty="0"/>
                        <a:t>Radiance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原始</a:t>
                      </a:r>
                      <a:r>
                        <a:rPr lang="en-US" altLang="zh-CN" dirty="0"/>
                        <a:t>BT RMSE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纠正后</a:t>
                      </a:r>
                      <a:r>
                        <a:rPr lang="en-US" altLang="zh-CN" dirty="0"/>
                        <a:t>BT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89515"/>
                  </a:ext>
                </a:extLst>
              </a:tr>
              <a:tr h="35104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0.469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0.126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2.840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0.756</a:t>
                      </a:r>
                      <a:endParaRPr lang="zh-CN" alt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976510"/>
                  </a:ext>
                </a:extLst>
              </a:tr>
              <a:tr h="34801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0.461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0.123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2.733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0.728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62466"/>
                  </a:ext>
                </a:extLst>
              </a:tr>
              <a:tr h="34801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0.443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0.120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2.594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0.697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435400"/>
                  </a:ext>
                </a:extLst>
              </a:tr>
              <a:tr h="34801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0.392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0.105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2.299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0.609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328220"/>
                  </a:ext>
                </a:extLst>
              </a:tr>
              <a:tr h="369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0.356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0.095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2.141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0.569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08522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446D2EED-C660-40BE-A8D4-641F628130EB}"/>
              </a:ext>
            </a:extLst>
          </p:cNvPr>
          <p:cNvSpPr txBox="1"/>
          <p:nvPr/>
        </p:nvSpPr>
        <p:spPr>
          <a:xfrm>
            <a:off x="3754236" y="914083"/>
            <a:ext cx="499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600"/>
              </a:spcBef>
            </a:pPr>
            <a:r>
              <a:rPr lang="zh-CN" altLang="en-US" sz="1600" dirty="0"/>
              <a:t>模拟数据角度纠正效果（</a:t>
            </a:r>
            <a:r>
              <a:rPr lang="en-US" altLang="zh-CN" sz="1600" dirty="0"/>
              <a:t>data_2318</a:t>
            </a:r>
            <a:r>
              <a:rPr lang="zh-CN" altLang="en-US" sz="1600" dirty="0"/>
              <a:t>）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050348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2D660B-40C9-4758-88D7-89838155B299}"/>
              </a:ext>
            </a:extLst>
          </p:cNvPr>
          <p:cNvSpPr/>
          <p:nvPr/>
        </p:nvSpPr>
        <p:spPr>
          <a:xfrm>
            <a:off x="1701219" y="1457483"/>
            <a:ext cx="80523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更多数据测试（</a:t>
            </a:r>
            <a:r>
              <a:rPr lang="zh-CN" altLang="en-US" strike="sngStrike" dirty="0"/>
              <a:t>其他波段</a:t>
            </a:r>
            <a:r>
              <a:rPr lang="zh-CN" altLang="en-US" dirty="0"/>
              <a:t>、</a:t>
            </a:r>
            <a:r>
              <a:rPr lang="en-US" altLang="zh-CN" dirty="0"/>
              <a:t>2309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干湿边提取算法改进，在无模拟垂直数据的情况下的精度分析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改代码：保留数据的空间信息，出图，看纠正后的</a:t>
            </a:r>
            <a:r>
              <a:rPr lang="en-US" altLang="zh-CN" dirty="0"/>
              <a:t>LST</a:t>
            </a:r>
            <a:r>
              <a:rPr lang="zh-CN" altLang="en-US" dirty="0"/>
              <a:t>分布情况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689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54098</TotalTime>
  <Words>2465</Words>
  <Application>Microsoft Office PowerPoint</Application>
  <PresentationFormat>宽屏</PresentationFormat>
  <Paragraphs>409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Procedure 2.2</vt:lpstr>
      <vt:lpstr>Results 2.2</vt:lpstr>
      <vt:lpstr>Results 2.2</vt:lpstr>
      <vt:lpstr>Results 2.2</vt:lpstr>
      <vt:lpstr>Results 2.2</vt:lpstr>
      <vt:lpstr>TODOs</vt:lpstr>
      <vt:lpstr>Procedure 2.3</vt:lpstr>
      <vt:lpstr>Results 2.3</vt:lpstr>
      <vt:lpstr>Results 2.3</vt:lpstr>
      <vt:lpstr>Procedure 3.0</vt:lpstr>
      <vt:lpstr>Results 3.0</vt:lpstr>
      <vt:lpstr>Procedure &amp; Results 3.1</vt:lpstr>
      <vt:lpstr>Thoughts - space</vt:lpstr>
      <vt:lpstr>Procedure &amp; Results 3.2</vt:lpstr>
      <vt:lpstr>Procedure &amp; Results 3.3</vt:lpstr>
      <vt:lpstr>Procedure &amp; Results 3.3</vt:lpstr>
      <vt:lpstr>TODOs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1047</cp:revision>
  <dcterms:created xsi:type="dcterms:W3CDTF">2020-11-26T02:32:42Z</dcterms:created>
  <dcterms:modified xsi:type="dcterms:W3CDTF">2021-11-12T13:52:47Z</dcterms:modified>
</cp:coreProperties>
</file>